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21"/>
  </p:notesMasterIdLst>
  <p:handoutMasterIdLst>
    <p:handoutMasterId r:id="rId22"/>
  </p:handout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7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5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5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0AD0EF-58B1-4481-90DA-F0D8E3426D5F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B5BDBB-6B12-4652-83AA-FFE833202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0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2DE1B7-852C-450D-93D1-FAD560DFCA33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CB7B33-82D1-4EE9-B83B-59B04BCC7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7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7B33-82D1-4EE9-B83B-59B04BCC7F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0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2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0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3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2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37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9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2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0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2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8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0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9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DA4D-80FF-4B54-9C39-E3E37A2A7091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8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finance.southtexascollege.edu/businessoffice/aa_roundup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52400" y="6096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6000" b="1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INTERDEPARTMENTAL TRANSFERS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(IDTs)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7946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-19050" y="304800"/>
            <a:ext cx="9144000" cy="1752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</a:p>
          <a:p>
            <a:r>
              <a:rPr lang="en-US" sz="2400" dirty="0"/>
              <a:t>                                                                                                         </a:t>
            </a:r>
          </a:p>
        </p:txBody>
      </p:sp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247650" y="2000250"/>
            <a:ext cx="86106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sz="2200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</a:t>
            </a:r>
            <a:r>
              <a:rPr lang="en-US" sz="2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l">
              <a:defRPr/>
            </a:pPr>
            <a:endParaRPr lang="en-US" sz="1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 clearly state why the attendees are required to attend.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Why it is impractical for attendees to obtain the meal on their own time.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Explanation of why such services must be provided and why event must 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be held.</a:t>
            </a: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Example: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Meeting to </a:t>
            </a:r>
            <a:r>
              <a:rPr lang="en-US" sz="1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discuss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possible partnerships for students articulation 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agreements between STC and Texas A&amp;M College of Nursing.</a:t>
            </a: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Incorrect Justification Example: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provide breakfast…, to provide lunch for employees…, etc. </a:t>
            </a: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endParaRPr lang="en-US" sz="14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63638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-19050" y="304800"/>
            <a:ext cx="9144000" cy="1371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</a:p>
          <a:p>
            <a:r>
              <a:rPr lang="en-US" sz="2400" dirty="0"/>
              <a:t>  </a:t>
            </a:r>
            <a:r>
              <a:rPr lang="en-US" sz="1600" dirty="0"/>
              <a:t>     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8600" y="1524000"/>
            <a:ext cx="87630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sz="2200" b="1" u="sng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Purpose:</a:t>
            </a:r>
          </a:p>
          <a:p>
            <a:pPr algn="l">
              <a:defRPr/>
            </a:pPr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1. Purpose must clearly state how meeting/event is beneficial to the 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individual.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2. Purpose must also clearly state how meeting/event is beneficial to 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the college.</a:t>
            </a: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Example: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Faculty/Staff will be obtaining a certificate on Managing Conflict in 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Workplace (Training).</a:t>
            </a: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r>
              <a:rPr lang="en-US" sz="1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NOTE: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justification and purpose </a:t>
            </a:r>
            <a:r>
              <a:rPr lang="en-US" sz="1600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cannot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be the same explanation.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purpose or justification </a:t>
            </a:r>
            <a:r>
              <a:rPr lang="en-US" sz="1600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cannot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be to provide meals or refreshments</a:t>
            </a:r>
          </a:p>
          <a:p>
            <a:pPr>
              <a:tabLst>
                <a:tab pos="342900" algn="l"/>
              </a:tabLst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to the employees, students and/or guests attending the meeting/event.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Other information that must be included with the IDT is: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formal written agenda identifying the topics to be discussed.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listing of the attendees and their respective department.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expected total cost of the meal.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buFontTx/>
              <a:buChar char="•"/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buFontTx/>
              <a:buChar char="•"/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97404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04800" y="6858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latin typeface="Arial Black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Arial Black" pitchFamily="34" charset="0"/>
              </a:rPr>
              <a:t>								</a:t>
            </a:r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Arial Black" pitchFamily="34" charset="0"/>
              </a:rPr>
              <a:t>(Cont’d)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PURCHASES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 the exception of food purchased for travel, educational or laboratory purposes, the only funds which may be expended for food and/or beverages shall be from the </a:t>
            </a:r>
            <a:r>
              <a:rPr lang="en-US" sz="2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Auxiliary Fund 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ex. A50007 – I&amp;SP Focus Group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Each campus has  their own auxiliary organization. Please make sure the IDT contains the correct code.</a:t>
            </a:r>
          </a:p>
          <a:p>
            <a:pPr marL="1371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Pecan – A40101</a:t>
            </a:r>
          </a:p>
          <a:p>
            <a:pPr marL="1371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Technology – A40102</a:t>
            </a:r>
          </a:p>
          <a:p>
            <a:pPr marL="1371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Mid-Valley – A40103</a:t>
            </a:r>
          </a:p>
          <a:p>
            <a:pPr marL="1371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Starr – A40104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Expenditures of these funds for such purposes must serve a legitimate public purpose or further the educational function of the College.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Expense must be kept to a minimum.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Preference must be given to College services</a:t>
            </a:r>
            <a:r>
              <a:rPr lang="en-US" sz="2000" dirty="0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6200" y="160337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</a:p>
        </p:txBody>
      </p:sp>
    </p:spTree>
    <p:extLst>
      <p:ext uri="{BB962C8B-B14F-4D97-AF65-F5344CB8AC3E}">
        <p14:creationId xmlns:p14="http://schemas.microsoft.com/office/powerpoint/2010/main" val="22499863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28600" y="1219200"/>
            <a:ext cx="798286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								            </a:t>
            </a:r>
            <a:r>
              <a:rPr lang="en-US" sz="1600" b="1" dirty="0">
                <a:solidFill>
                  <a:srgbClr val="0000FF"/>
                </a:solidFill>
                <a:latin typeface="Arial Black" pitchFamily="34" charset="0"/>
              </a:rPr>
              <a:t>(Cont’d)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</a:rPr>
              <a:t>UNALLOWABLE FOOD PURCHASES</a:t>
            </a:r>
            <a:r>
              <a:rPr lang="en-US" sz="2000" b="1" dirty="0">
                <a:solidFill>
                  <a:srgbClr val="0000FF"/>
                </a:solidFill>
                <a:latin typeface="Arial Black" pitchFamily="34" charset="0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0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0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celebrating employees personal events.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85750" algn="l"/>
              </a:tabLst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e.g. birthdays, weddings, graduations, showers, welcome/farewell parties</a:t>
            </a: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Non college-wide meals or refreshments for holiday celebrations.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85750" algn="l"/>
              </a:tabLst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e.g. Thanksgiving, Christmas</a:t>
            </a: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Meals or refreshments for department/division parties or entertainment.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Meals or refreshments for department/division employee appreciation events.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see </a:t>
            </a:r>
            <a:r>
              <a:rPr lang="en-US" b="1" u="sng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JagNet</a:t>
            </a:r>
            <a:r>
              <a:rPr lang="en-US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online account for </a:t>
            </a: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Further information can be located in the Business Office website under: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4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Procedures &amp; Forms –AA/FM Roundup – Allowable Expenditures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00FF"/>
                </a:solidFill>
                <a:latin typeface="Arial Black" pitchFamily="34" charset="0"/>
                <a:hlinkClick r:id="rId2"/>
              </a:rPr>
              <a:t>http://finance.southtexascollege.edu/businessoffice/aa_roundup.html</a:t>
            </a:r>
            <a:endParaRPr lang="en-US" sz="1600" dirty="0">
              <a:solidFill>
                <a:srgbClr val="0000FF"/>
              </a:solidFill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latin typeface="Arial Black" pitchFamily="34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6200" y="160337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</a:p>
        </p:txBody>
      </p:sp>
    </p:spTree>
    <p:extLst>
      <p:ext uri="{BB962C8B-B14F-4D97-AF65-F5344CB8AC3E}">
        <p14:creationId xmlns:p14="http://schemas.microsoft.com/office/powerpoint/2010/main" val="18084759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 IDT  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981200"/>
            <a:ext cx="210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BO-5310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55" y="914400"/>
            <a:ext cx="474488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299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FOOD QUOTE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4724400" cy="57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3760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533" y="198977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 of detailed</a:t>
            </a:r>
          </a:p>
          <a:p>
            <a:r>
              <a:rPr lang="en-US" sz="2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agenda attached</a:t>
            </a:r>
          </a:p>
          <a:p>
            <a:r>
              <a:rPr lang="en-US" sz="2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 IDT.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59597"/>
            <a:ext cx="4070687" cy="546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1669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STUDENT ORGANIZATION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 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744" y="2417296"/>
            <a:ext cx="225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BO-5330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426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415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52400" y="1905000"/>
            <a:ext cx="4114800" cy="434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u="sng" dirty="0">
                <a:solidFill>
                  <a:srgbClr val="0000FF"/>
                </a:solidFill>
                <a:latin typeface="Arial Black" pitchFamily="34" charset="0"/>
              </a:rPr>
              <a:t>DO’S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1400" b="1" dirty="0">
              <a:solidFill>
                <a:srgbClr val="0000FF"/>
              </a:solidFill>
              <a:latin typeface="Arial Black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Fuel Expenses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Printing Services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Postage / Overnight Mail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Equipment Use (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copier machines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Revenue for In-House Conferences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(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ex. Bi-National Innovation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Conference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533898" y="1905000"/>
            <a:ext cx="4371975" cy="434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800" b="1" u="sng" dirty="0">
                <a:solidFill>
                  <a:srgbClr val="0000FF"/>
                </a:solidFill>
                <a:latin typeface="Arial Black" pitchFamily="34" charset="0"/>
              </a:rPr>
              <a:t>DONT’S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1400" u="sng" dirty="0">
              <a:solidFill>
                <a:srgbClr val="0000FF"/>
              </a:solidFill>
              <a:latin typeface="Arial Black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Budget Transfers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use Budget Transfer Form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Correction of an Error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Memo for Journal Entry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Make a Profit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Increase Budget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Expenditure Transfers between Organizations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451E77"/>
              </a:buClr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(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use Expenditure Transfer Form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Uses For Interdepartmental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Transfer Form (IDTs)</a:t>
            </a:r>
          </a:p>
        </p:txBody>
      </p:sp>
    </p:spTree>
    <p:extLst>
      <p:ext uri="{BB962C8B-B14F-4D97-AF65-F5344CB8AC3E}">
        <p14:creationId xmlns:p14="http://schemas.microsoft.com/office/powerpoint/2010/main" val="77700244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33400"/>
            <a:ext cx="8610600" cy="51090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Questions?</a:t>
            </a:r>
          </a:p>
          <a:p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Contact:</a:t>
            </a:r>
          </a:p>
          <a:p>
            <a:endParaRPr lang="en-US" sz="12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Yvette Ortiz, </a:t>
            </a:r>
            <a:r>
              <a:rPr lang="en-US" sz="2400" b="1" i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Accountant</a:t>
            </a:r>
          </a:p>
          <a:p>
            <a:r>
              <a:rPr lang="en-US" sz="2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Email: 	ymortiz@southtexascollege.edu</a:t>
            </a:r>
          </a:p>
          <a:p>
            <a:r>
              <a:rPr lang="en-US" sz="2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Phone:	(956</a:t>
            </a:r>
            <a:r>
              <a:rPr lang="en-US" sz="2000" b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872-4633</a:t>
            </a:r>
          </a:p>
          <a:p>
            <a:endParaRPr lang="en-US" sz="20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0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Alma Church, </a:t>
            </a:r>
            <a:r>
              <a:rPr lang="en-US" sz="2400" b="1" i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Accounting Group Manager</a:t>
            </a:r>
          </a:p>
          <a:p>
            <a:r>
              <a:rPr lang="en-US" sz="2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Email:	achurch@southtexascollege.edu</a:t>
            </a:r>
          </a:p>
          <a:p>
            <a:r>
              <a:rPr lang="en-US" sz="2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Phone:	(956) 872-4616</a:t>
            </a:r>
          </a:p>
        </p:txBody>
      </p:sp>
    </p:spTree>
    <p:extLst>
      <p:ext uri="{BB962C8B-B14F-4D97-AF65-F5344CB8AC3E}">
        <p14:creationId xmlns:p14="http://schemas.microsoft.com/office/powerpoint/2010/main" val="98007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39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PURPOSE OF AN IDT?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7" y="1371600"/>
            <a:ext cx="784860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Interdepartmental Transfer (IDT) form should be used only between College departments when a department providing services (provider) needs to bill the department receiving the services or materials (customer)</a:t>
            </a:r>
          </a:p>
          <a:p>
            <a:pPr algn="just"/>
            <a:endParaRPr lang="en-US" sz="16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6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These IDT forms are used by the Business Office as journal entries (IDT transactions) between the provider department and the customer department to record services or materials provided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247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0353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PURPOSE OF AN IDT?</a:t>
            </a:r>
          </a:p>
          <a:p>
            <a:pPr algn="ctr"/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						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(Cont’d)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0009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provider department is responsible for following up on unpaid journal entries  (IDT transactions).</a:t>
            </a:r>
          </a:p>
          <a:p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provider and customer departments are responsible for keeping copies of all IDT forms submitted and reconciling them against their departmental monthly transaction reports.</a:t>
            </a:r>
          </a:p>
          <a:p>
            <a:pPr algn="just"/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There are four types of IDTs: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Expenditure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Revenue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Student Organization Food Service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3725458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Expenditure IDTs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Examples: Xerox Copies (copier), Business Cards, Letterhead Paper &amp; Envelopes, 		Postage, Name Plates, Exxon Card (Fuel)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668172" y="2520620"/>
            <a:ext cx="2437228" cy="1849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department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prepares and completes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form after good(s) 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and/or service(s) are 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provided to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Department.</a:t>
            </a:r>
          </a:p>
          <a:p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96854" y="2520620"/>
            <a:ext cx="1822581" cy="1792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providing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services obtains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form from STC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web page.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(BO-5300)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410200" y="2520619"/>
            <a:ext cx="3581400" cy="3921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Department Must Disclose IDT Form:</a:t>
            </a:r>
          </a:p>
          <a:p>
            <a:pPr algn="l"/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Description of good(s) and/or service(s)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Proper justification of IDT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Type of services / goods provided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 # where goods were paid from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Price, Invoice #, Vendor Name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Include back up documentation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Total amounts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signatures by FM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FOAP Codes</a:t>
            </a:r>
          </a:p>
          <a:p>
            <a:pPr algn="l" defTabSz="285750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sz="9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Fund, Organization, Account, and Program Code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FOAP Codes</a:t>
            </a:r>
          </a:p>
          <a:p>
            <a:pPr algn="l">
              <a:tabLst>
                <a:tab pos="285750" algn="l"/>
              </a:tabLst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sz="9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Fund, Organization, Account, and Program Code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</a:p>
          <a:p>
            <a:pPr algn="l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3127310" y="4572000"/>
            <a:ext cx="1978090" cy="1872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Dept. must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then route IDT to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Dept. for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Financial Manager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signatures/approvals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496854" y="4572000"/>
            <a:ext cx="2170146" cy="1872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Arial Black" pitchFamily="34" charset="0"/>
            </a:endParaRP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Department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submits IDT form to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 – 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General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Accounting within 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 days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 goods/services 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received and provided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en-US" sz="1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838697" y="3836235"/>
            <a:ext cx="762000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176" y="1787527"/>
            <a:ext cx="1682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PROCESS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138593" y="3836235"/>
            <a:ext cx="762000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987452" y="5957970"/>
            <a:ext cx="762000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2608026" y="5909174"/>
            <a:ext cx="762000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7291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EXPENDITURE IDT 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1825376"/>
            <a:ext cx="23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BO-5300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4400"/>
            <a:ext cx="4419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874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Revenue IDTs</a:t>
            </a:r>
          </a:p>
          <a:p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Examples: Conference Registration Fees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76196" y="2520621"/>
            <a:ext cx="2957804" cy="1822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department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prepares and completes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form at least three (3)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days before conference is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held, and submits to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Department.</a:t>
            </a:r>
          </a:p>
          <a:p>
            <a:endParaRPr lang="en-US" sz="1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49290" y="2520620"/>
            <a:ext cx="1984310" cy="1822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providing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services obtains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form from STC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web page.</a:t>
            </a:r>
          </a:p>
          <a:p>
            <a:pPr algn="ctr"/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(BO-5320)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573151" y="2196643"/>
            <a:ext cx="3342249" cy="4248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Department Must Provide</a:t>
            </a:r>
          </a:p>
          <a:p>
            <a:pPr algn="ctr"/>
            <a:r>
              <a:rPr lang="en-US" sz="13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 IDT Form:</a:t>
            </a:r>
          </a:p>
          <a:p>
            <a:pPr algn="l"/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Name of Conference to be held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 of IDT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Date, time, and place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Name of employee(s) attending</a:t>
            </a:r>
          </a:p>
          <a:p>
            <a:pPr algn="l" defTabSz="285750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event/conference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Registration fee per employee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Total amounts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signatures by FM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Backup documentation</a:t>
            </a:r>
          </a:p>
          <a:p>
            <a:pPr algn="l">
              <a:tabLst>
                <a:tab pos="285750" algn="l"/>
              </a:tabLst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sz="9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ex. flyer of event, brochure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 FOAP Codes</a:t>
            </a:r>
          </a:p>
          <a:p>
            <a:pPr algn="l">
              <a:tabLst>
                <a:tab pos="285750" algn="l"/>
              </a:tabLst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8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(Fund, Organization, Account, and Program Code)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FOAP</a:t>
            </a:r>
          </a:p>
          <a:p>
            <a:pPr algn="l">
              <a:tabLst>
                <a:tab pos="285750" algn="l"/>
              </a:tabLst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8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(Fund, Organization, Account, and Program Code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</a:p>
          <a:p>
            <a:pPr algn="l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3124200" y="4572000"/>
            <a:ext cx="2209800" cy="1872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Dept. must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then route IDT to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Dept. for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Financial Manager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signatures/approvals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149290" y="4572000"/>
            <a:ext cx="2517710" cy="1872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Department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submits IDT form to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 General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Accounting within 3 days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before conference is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held.</a:t>
            </a:r>
          </a:p>
          <a:p>
            <a:endParaRPr lang="en-US" sz="1400" dirty="0">
              <a:latin typeface="Arial Black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53000" y="3836236"/>
            <a:ext cx="7620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290" y="1981200"/>
            <a:ext cx="1682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PROCESS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808583" y="3836236"/>
            <a:ext cx="7620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105400" y="5897804"/>
            <a:ext cx="7620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2466828" y="5897804"/>
            <a:ext cx="7620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6564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REVENUE IDT 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744" y="1981200"/>
            <a:ext cx="242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BO-5320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44958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19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-152400" y="356079"/>
            <a:ext cx="9144000" cy="992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 &amp;</a:t>
            </a:r>
          </a:p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Quotes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124200" y="1503048"/>
            <a:ext cx="3138264" cy="2268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VP-FAS Office prepares a Food Quote</a:t>
            </a:r>
          </a:p>
          <a:p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Form by providing the following</a:t>
            </a:r>
          </a:p>
          <a:p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Information:</a:t>
            </a:r>
            <a:endParaRPr lang="en-US" sz="1300" u="sng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Contact person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Invoice number	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Event date &amp; time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Event Place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Menu – in detail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Cost of meal(s)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321626" y="1752600"/>
            <a:ext cx="2345373" cy="2019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 Department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(the one needing services) 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emails Maria Christina Garcia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 VP-FAS Office to request a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Quote. Please email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(mgarcia_0535@south...) and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CC Nancy Cantu </a:t>
            </a:r>
            <a:r>
              <a:rPr lang="en-US" sz="1200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Ozuna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and/or Victoria Lopez.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Contact Phone: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(956) 872-3558</a:t>
            </a:r>
          </a:p>
          <a:p>
            <a:pPr algn="ctr"/>
            <a:endParaRPr lang="en-US" sz="1200" dirty="0">
              <a:latin typeface="Arial Black" pitchFamily="34" charset="0"/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6629400" y="2971800"/>
            <a:ext cx="2133600" cy="236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Department</a:t>
            </a:r>
          </a:p>
          <a:p>
            <a:pPr algn="ctr"/>
            <a:r>
              <a:rPr lang="en-US" sz="1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complete the purpose 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justification information,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then return Food Quote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VP-FAS Office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629400" y="1503048"/>
            <a:ext cx="2133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VP-FAS Office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emails Food Quote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Customer Dept.</a:t>
            </a:r>
          </a:p>
        </p:txBody>
      </p:sp>
      <p:sp>
        <p:nvSpPr>
          <p:cNvPr id="10250" name="AutoShape 12"/>
          <p:cNvSpPr>
            <a:spLocks noChangeArrowheads="1"/>
          </p:cNvSpPr>
          <p:nvPr/>
        </p:nvSpPr>
        <p:spPr bwMode="auto">
          <a:xfrm>
            <a:off x="2438400" y="3281362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3" name="AutoShape 15"/>
          <p:cNvSpPr>
            <a:spLocks noChangeArrowheads="1"/>
          </p:cNvSpPr>
          <p:nvPr/>
        </p:nvSpPr>
        <p:spPr bwMode="auto">
          <a:xfrm>
            <a:off x="76200" y="5006258"/>
            <a:ext cx="490853" cy="1369858"/>
          </a:xfrm>
          <a:prstGeom prst="curvedRightArrow">
            <a:avLst>
              <a:gd name="adj1" fmla="val 60000"/>
              <a:gd name="adj2" fmla="val 120000"/>
              <a:gd name="adj3" fmla="val 56342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567054" y="3962400"/>
            <a:ext cx="2099946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After completed Food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Quote is </a:t>
            </a:r>
            <a:r>
              <a:rPr lang="en-US" sz="1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ACCEPTED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VP-FAS Office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 email Food Quote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Business Office</a:t>
            </a: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567053" y="5691187"/>
            <a:ext cx="2099947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 will</a:t>
            </a:r>
          </a:p>
          <a:p>
            <a:pPr algn="ctr"/>
            <a:r>
              <a:rPr lang="en-US" sz="1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APPROVE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the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Purpose &amp; Justification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(Alma Church)</a:t>
            </a: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3048000" y="3962400"/>
            <a:ext cx="3138264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returning the completed Food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Quote form to VP-FAS Office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implies </a:t>
            </a:r>
            <a:r>
              <a:rPr lang="en-US" sz="1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ACCEPTANCE 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endParaRPr lang="en-US" sz="12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perform and provide the stated services</a:t>
            </a:r>
          </a:p>
          <a:p>
            <a:endParaRPr lang="en-US" sz="1400" dirty="0">
              <a:latin typeface="Arial Black" pitchFamily="34" charset="0"/>
            </a:endParaRPr>
          </a:p>
        </p:txBody>
      </p:sp>
      <p:sp>
        <p:nvSpPr>
          <p:cNvPr id="10258" name="Rectangle 22"/>
          <p:cNvSpPr>
            <a:spLocks noChangeArrowheads="1"/>
          </p:cNvSpPr>
          <p:nvPr/>
        </p:nvSpPr>
        <p:spPr bwMode="auto">
          <a:xfrm>
            <a:off x="3048000" y="5524500"/>
            <a:ext cx="5105400" cy="1233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If there are problems with the Justification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Purpose, Business Office will inform all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Departments involved via email.  </a:t>
            </a:r>
          </a:p>
          <a:p>
            <a:pPr algn="ctr"/>
            <a:r>
              <a:rPr lang="en-US" sz="13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Note –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Allowable Expenditures Procedures for 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Purchases are available (</a:t>
            </a:r>
            <a:r>
              <a:rPr lang="en-US" sz="1300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see JAGNET online account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r>
              <a:rPr lang="en-US" sz="14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26" y="142208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PROCESS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10275" y="2214562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628900" y="5638800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5400000">
            <a:off x="7353300" y="2502693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6010275" y="4762500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10800000">
            <a:off x="2438400" y="3888581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982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152400"/>
            <a:ext cx="8534400" cy="992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</a:t>
            </a:r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Service IDTs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013274" y="1800121"/>
            <a:ext cx="3343275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indent="-231775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Department provides</a:t>
            </a:r>
          </a:p>
          <a:p>
            <a:pPr lvl="1" indent="-231775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following information on the IDT:</a:t>
            </a:r>
          </a:p>
          <a:p>
            <a:pPr lvl="1" indent="-231775"/>
            <a:endParaRPr lang="en-US" sz="1200" u="sng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Name &amp; Organization Number</a:t>
            </a: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Contact Person	</a:t>
            </a: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Phone &amp; Fax Number</a:t>
            </a: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Event Name</a:t>
            </a: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 AND Purpose</a:t>
            </a: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Event Date, Time &amp; Location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42875" y="1800121"/>
            <a:ext cx="23622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endParaRPr lang="en-US" sz="12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n-US" sz="12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Department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prepares the IDT within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three (3) days of services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rendered.</a:t>
            </a:r>
          </a:p>
          <a:p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3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Form B</a:t>
            </a:r>
            <a:r>
              <a:rPr lang="en-US" sz="1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O-5310</a:t>
            </a:r>
            <a:r>
              <a:rPr lang="en-US" sz="14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200" dirty="0">
              <a:latin typeface="Arial Black" pitchFamily="34" charset="0"/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729844" y="1825468"/>
            <a:ext cx="2209800" cy="3506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</a:t>
            </a:r>
          </a:p>
          <a:p>
            <a:pPr lvl="1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MUST </a:t>
            </a:r>
          </a:p>
          <a:p>
            <a:pPr lvl="1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also provide the</a:t>
            </a:r>
          </a:p>
          <a:p>
            <a:pPr lvl="1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following information</a:t>
            </a:r>
          </a:p>
          <a:p>
            <a:pPr lvl="1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 the IDT: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Fund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Organization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Invoice Number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Total Amounts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Attach </a:t>
            </a:r>
            <a:r>
              <a:rPr lang="en-US" sz="1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Original</a:t>
            </a:r>
          </a:p>
          <a:p>
            <a:pPr>
              <a:tabLst>
                <a:tab pos="28575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Quote</a:t>
            </a:r>
          </a:p>
        </p:txBody>
      </p:sp>
      <p:sp>
        <p:nvSpPr>
          <p:cNvPr id="10250" name="AutoShape 12"/>
          <p:cNvSpPr>
            <a:spLocks noChangeArrowheads="1"/>
          </p:cNvSpPr>
          <p:nvPr/>
        </p:nvSpPr>
        <p:spPr bwMode="auto">
          <a:xfrm>
            <a:off x="2328858" y="1860147"/>
            <a:ext cx="871541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142876" y="4419602"/>
            <a:ext cx="2362200" cy="2085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After the VP-FAS Office approves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original IDT and Food Quote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forwards to the 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General Accounting Dept.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recording</a:t>
            </a: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3013274" y="4419601"/>
            <a:ext cx="3343275" cy="2085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Department Financial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Manager approves IDT, then the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and Food Quote are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forwarded to the Vice-President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FAS Office for approval,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invoice number, and logging.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850" y="1295400"/>
            <a:ext cx="8229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PROCESS  </a:t>
            </a:r>
            <a:r>
              <a:rPr lang="en-US" sz="1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(cont’d)</a:t>
            </a:r>
            <a:r>
              <a:rPr lang="en-US" sz="2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176114" y="1800121"/>
            <a:ext cx="758086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6176114" y="4736474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10800000">
            <a:off x="2328860" y="4510255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378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1655</TotalTime>
  <Words>1528</Words>
  <Application>Microsoft Office PowerPoint</Application>
  <PresentationFormat>On-screen Show (4:3)</PresentationFormat>
  <Paragraphs>340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Andalus</vt:lpstr>
      <vt:lpstr>Arial</vt:lpstr>
      <vt:lpstr>Arial Black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Texas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Accounting  Transactions</dc:title>
  <dc:creator>aochoa</dc:creator>
  <cp:lastModifiedBy>Alma Church</cp:lastModifiedBy>
  <cp:revision>157</cp:revision>
  <cp:lastPrinted>2015-12-04T17:18:47Z</cp:lastPrinted>
  <dcterms:created xsi:type="dcterms:W3CDTF">2011-07-29T15:54:50Z</dcterms:created>
  <dcterms:modified xsi:type="dcterms:W3CDTF">2022-10-05T13:04:32Z</dcterms:modified>
</cp:coreProperties>
</file>